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72" r:id="rId4"/>
    <p:sldId id="273" r:id="rId5"/>
    <p:sldId id="274" r:id="rId6"/>
    <p:sldId id="275" r:id="rId7"/>
    <p:sldId id="276" r:id="rId8"/>
    <p:sldId id="259" r:id="rId9"/>
    <p:sldId id="260" r:id="rId10"/>
    <p:sldId id="261" r:id="rId11"/>
    <p:sldId id="262" r:id="rId12"/>
    <p:sldId id="264" r:id="rId13"/>
    <p:sldId id="266" r:id="rId14"/>
    <p:sldId id="268" r:id="rId15"/>
    <p:sldId id="269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06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" y="4204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867" y="2724031"/>
            <a:ext cx="4944666" cy="278141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2137172"/>
            <a:ext cx="7627382" cy="19671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44"/>
              </a:lnSpc>
              <a:buNone/>
            </a:pPr>
            <a:r>
              <a:rPr lang="en-US" sz="619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Impact of AI on Employment</a:t>
            </a:r>
            <a:endParaRPr lang="en-US" sz="6195" dirty="0"/>
          </a:p>
        </p:txBody>
      </p:sp>
      <p:sp>
        <p:nvSpPr>
          <p:cNvPr id="8" name="Shape 3"/>
          <p:cNvSpPr/>
          <p:nvPr/>
        </p:nvSpPr>
        <p:spPr>
          <a:xfrm>
            <a:off x="874157" y="730123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4"/>
          <p:cNvSpPr/>
          <p:nvPr/>
        </p:nvSpPr>
        <p:spPr>
          <a:xfrm>
            <a:off x="874157" y="4567901"/>
            <a:ext cx="2101929" cy="3792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86"/>
              </a:lnSpc>
              <a:buNone/>
            </a:pPr>
            <a:r>
              <a:rPr lang="en-US" sz="2133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Name:-Krishna Patel</a:t>
            </a:r>
          </a:p>
          <a:p>
            <a:pPr marL="0" indent="0" algn="l">
              <a:lnSpc>
                <a:spcPts val="2986"/>
              </a:lnSpc>
              <a:buNone/>
            </a:pPr>
            <a:r>
              <a:rPr lang="en-US" sz="2133" b="1" dirty="0">
                <a:solidFill>
                  <a:srgbClr val="272525"/>
                </a:solidFill>
                <a:latin typeface="Montserrat" pitchFamily="34" charset="0"/>
              </a:rPr>
              <a:t>Enrollment No. :-21002170110108</a:t>
            </a:r>
          </a:p>
          <a:p>
            <a:pPr marL="0" indent="0" algn="l">
              <a:lnSpc>
                <a:spcPts val="2986"/>
              </a:lnSpc>
              <a:buNone/>
            </a:pPr>
            <a:r>
              <a:rPr lang="en-US" sz="2133" b="1" dirty="0">
                <a:solidFill>
                  <a:srgbClr val="272525"/>
                </a:solidFill>
                <a:latin typeface="Montserrat" pitchFamily="34" charset="0"/>
              </a:rPr>
              <a:t>Branch:-CE</a:t>
            </a:r>
          </a:p>
          <a:p>
            <a:pPr marL="0" indent="0" algn="l">
              <a:lnSpc>
                <a:spcPts val="2986"/>
              </a:lnSpc>
              <a:buNone/>
            </a:pPr>
            <a:r>
              <a:rPr lang="en-US" sz="2133" b="1" dirty="0">
                <a:solidFill>
                  <a:srgbClr val="272525"/>
                </a:solidFill>
                <a:latin typeface="Montserrat" pitchFamily="34" charset="0"/>
              </a:rPr>
              <a:t>Roll No. :-43</a:t>
            </a:r>
            <a:endParaRPr lang="en-US" sz="213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51611-CF31-4A92-1EA1-F889B7199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83" y="2772370"/>
            <a:ext cx="5065514" cy="26847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75521" y="1050131"/>
            <a:ext cx="7965758" cy="16612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60"/>
              </a:lnSpc>
              <a:buNone/>
            </a:pPr>
            <a:r>
              <a:rPr lang="en-US" sz="348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in the Retail Sector: Personalized Recommendations and Inventory Management</a:t>
            </a:r>
            <a:endParaRPr lang="en-US" sz="3488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521" y="2963823"/>
            <a:ext cx="841653" cy="152221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169587" y="3132058"/>
            <a:ext cx="3146584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Personalized Recommendations</a:t>
            </a:r>
            <a:endParaRPr lang="en-US" sz="1744" dirty="0"/>
          </a:p>
        </p:txBody>
      </p:sp>
      <p:sp>
        <p:nvSpPr>
          <p:cNvPr id="9" name="Text 3"/>
          <p:cNvSpPr/>
          <p:nvPr/>
        </p:nvSpPr>
        <p:spPr>
          <a:xfrm>
            <a:off x="7169587" y="3509843"/>
            <a:ext cx="6871692" cy="807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32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algorithms analyze customer purchase history and preferences to offer personalized product recommendations, improving customer satisfaction and increasing sales.</a:t>
            </a:r>
            <a:endParaRPr lang="en-US" sz="132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5521" y="4486037"/>
            <a:ext cx="841653" cy="134671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169587" y="4654272"/>
            <a:ext cx="2219206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Inventory Optimization</a:t>
            </a:r>
            <a:endParaRPr lang="en-US" sz="1744" dirty="0"/>
          </a:p>
        </p:txBody>
      </p:sp>
      <p:sp>
        <p:nvSpPr>
          <p:cNvPr id="12" name="Text 5"/>
          <p:cNvSpPr/>
          <p:nvPr/>
        </p:nvSpPr>
        <p:spPr>
          <a:xfrm>
            <a:off x="7169587" y="5032058"/>
            <a:ext cx="6871692" cy="538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32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systems can predict demand, optimize stock levels, and automate inventory management, reducing waste and minimizing stockouts.</a:t>
            </a:r>
            <a:endParaRPr lang="en-US" sz="132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521" y="5832753"/>
            <a:ext cx="841653" cy="134671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169587" y="6000988"/>
            <a:ext cx="2959060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Service Automation</a:t>
            </a:r>
            <a:endParaRPr lang="en-US" sz="1744" dirty="0"/>
          </a:p>
        </p:txBody>
      </p:sp>
      <p:sp>
        <p:nvSpPr>
          <p:cNvPr id="15" name="Text 7"/>
          <p:cNvSpPr/>
          <p:nvPr/>
        </p:nvSpPr>
        <p:spPr>
          <a:xfrm>
            <a:off x="7169587" y="6378773"/>
            <a:ext cx="6871692" cy="538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32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chatbots and virtual assistants provide quick and efficient customer support, resolving queries and addressing issues promptly.</a:t>
            </a:r>
            <a:endParaRPr lang="en-US" sz="132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C517CA-183D-DF25-D6D8-D6E40F3A2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10" y="2439233"/>
            <a:ext cx="5026462" cy="33510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30171" y="1088827"/>
            <a:ext cx="7856458" cy="18152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65"/>
              </a:lnSpc>
              <a:buNone/>
            </a:pPr>
            <a:r>
              <a:rPr lang="en-US" sz="381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in the Healthcare Sector: Diagnosis and Treatment Optimization</a:t>
            </a:r>
            <a:endParaRPr lang="en-US" sz="3812" dirty="0"/>
          </a:p>
        </p:txBody>
      </p:sp>
      <p:sp>
        <p:nvSpPr>
          <p:cNvPr id="7" name="Shape 2"/>
          <p:cNvSpPr/>
          <p:nvPr/>
        </p:nvSpPr>
        <p:spPr>
          <a:xfrm>
            <a:off x="6130171" y="3179921"/>
            <a:ext cx="7856458" cy="3960733"/>
          </a:xfrm>
          <a:prstGeom prst="roundRect">
            <a:avLst>
              <a:gd name="adj" fmla="val 41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3"/>
          <p:cNvSpPr/>
          <p:nvPr/>
        </p:nvSpPr>
        <p:spPr>
          <a:xfrm>
            <a:off x="6137791" y="3187541"/>
            <a:ext cx="7841218" cy="14132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4"/>
          <p:cNvSpPr/>
          <p:nvPr/>
        </p:nvSpPr>
        <p:spPr>
          <a:xfrm>
            <a:off x="6321743" y="3305532"/>
            <a:ext cx="3548896" cy="2943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sz="144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Medical Imaging Analysis</a:t>
            </a:r>
            <a:endParaRPr lang="en-US" sz="1448" dirty="0"/>
          </a:p>
        </p:txBody>
      </p:sp>
      <p:sp>
        <p:nvSpPr>
          <p:cNvPr id="10" name="Text 5"/>
          <p:cNvSpPr/>
          <p:nvPr/>
        </p:nvSpPr>
        <p:spPr>
          <a:xfrm>
            <a:off x="10246162" y="3305532"/>
            <a:ext cx="3548896" cy="1177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sz="144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algorithms can analyze medical images to assist in disease diagnosis and identify potential abnormalities, improving accuracy and speed.</a:t>
            </a:r>
            <a:endParaRPr lang="en-US" sz="1448" dirty="0"/>
          </a:p>
        </p:txBody>
      </p:sp>
      <p:sp>
        <p:nvSpPr>
          <p:cNvPr id="11" name="Shape 6"/>
          <p:cNvSpPr/>
          <p:nvPr/>
        </p:nvSpPr>
        <p:spPr>
          <a:xfrm>
            <a:off x="6137791" y="4600813"/>
            <a:ext cx="7841218" cy="11189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7"/>
          <p:cNvSpPr/>
          <p:nvPr/>
        </p:nvSpPr>
        <p:spPr>
          <a:xfrm>
            <a:off x="6321743" y="4718804"/>
            <a:ext cx="3548896" cy="2943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sz="144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Drug Discovery and Development</a:t>
            </a:r>
            <a:endParaRPr lang="en-US" sz="1448" dirty="0"/>
          </a:p>
        </p:txBody>
      </p:sp>
      <p:sp>
        <p:nvSpPr>
          <p:cNvPr id="13" name="Text 8"/>
          <p:cNvSpPr/>
          <p:nvPr/>
        </p:nvSpPr>
        <p:spPr>
          <a:xfrm>
            <a:off x="10246162" y="4718804"/>
            <a:ext cx="3548896" cy="882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sz="144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accelerates drug discovery by identifying promising candidates and optimizing drug formulations.</a:t>
            </a:r>
            <a:endParaRPr lang="en-US" sz="1448" dirty="0"/>
          </a:p>
        </p:txBody>
      </p:sp>
      <p:sp>
        <p:nvSpPr>
          <p:cNvPr id="14" name="Shape 9"/>
          <p:cNvSpPr/>
          <p:nvPr/>
        </p:nvSpPr>
        <p:spPr>
          <a:xfrm>
            <a:off x="6137791" y="5719763"/>
            <a:ext cx="7841218" cy="14132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6321743" y="5837753"/>
            <a:ext cx="3548896" cy="2943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sz="144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Medicine</a:t>
            </a:r>
            <a:endParaRPr lang="en-US" sz="1448" dirty="0"/>
          </a:p>
        </p:txBody>
      </p:sp>
      <p:sp>
        <p:nvSpPr>
          <p:cNvPr id="16" name="Text 11"/>
          <p:cNvSpPr/>
          <p:nvPr/>
        </p:nvSpPr>
        <p:spPr>
          <a:xfrm>
            <a:off x="10246162" y="5837753"/>
            <a:ext cx="3548896" cy="1177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sz="144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systems can analyze patient data to tailor treatment plans and therapies, maximizing effectiveness and minimizing side effects.</a:t>
            </a:r>
            <a:endParaRPr lang="en-US" sz="1448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261C7D-6735-A902-A37D-6C3B6297B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21422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09017" y="557093"/>
            <a:ext cx="13212366" cy="1332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47"/>
              </a:lnSpc>
              <a:buNone/>
            </a:pPr>
            <a:r>
              <a:rPr lang="en-US" sz="419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Case Studies: Successful AI Integration Across Industries</a:t>
            </a:r>
            <a:endParaRPr lang="en-US" sz="419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7" y="2295049"/>
            <a:ext cx="6454259" cy="39889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017" y="6537127"/>
            <a:ext cx="2665690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209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Amazon Robotics</a:t>
            </a:r>
            <a:endParaRPr lang="en-US" sz="2099" dirty="0"/>
          </a:p>
        </p:txBody>
      </p:sp>
      <p:sp>
        <p:nvSpPr>
          <p:cNvPr id="7" name="Text 3"/>
          <p:cNvSpPr/>
          <p:nvPr/>
        </p:nvSpPr>
        <p:spPr>
          <a:xfrm>
            <a:off x="709017" y="6991707"/>
            <a:ext cx="6454259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2"/>
              </a:lnSpc>
              <a:buNone/>
            </a:pPr>
            <a:r>
              <a:rPr lang="en-US" sz="159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Amazon's use of AI-powered robots in warehouses has significantly improved efficiency and reduced costs.</a:t>
            </a:r>
            <a:endParaRPr lang="en-US" sz="159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124" y="2295049"/>
            <a:ext cx="6454259" cy="39889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7124" y="6537127"/>
            <a:ext cx="2665690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209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Babylon Health</a:t>
            </a:r>
            <a:endParaRPr lang="en-US" sz="2099" dirty="0"/>
          </a:p>
        </p:txBody>
      </p:sp>
      <p:sp>
        <p:nvSpPr>
          <p:cNvPr id="10" name="Text 5"/>
          <p:cNvSpPr/>
          <p:nvPr/>
        </p:nvSpPr>
        <p:spPr>
          <a:xfrm>
            <a:off x="7467124" y="6991707"/>
            <a:ext cx="6454259" cy="972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2"/>
              </a:lnSpc>
              <a:buNone/>
            </a:pPr>
            <a:r>
              <a:rPr lang="en-US" sz="159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Babylon Health leverages AI to provide remote medical consultations, offering convenient and affordable healthcare access.</a:t>
            </a:r>
            <a:endParaRPr lang="en-US" sz="159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13389B-F890-9D13-9098-65600703C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748" y="2326362"/>
            <a:ext cx="4944785" cy="35767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668060"/>
            <a:ext cx="5744051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Public Perception of AI</a:t>
            </a:r>
            <a:endParaRPr lang="en-US" sz="4489" dirty="0"/>
          </a:p>
        </p:txBody>
      </p:sp>
      <p:sp>
        <p:nvSpPr>
          <p:cNvPr id="7" name="Shape 2"/>
          <p:cNvSpPr/>
          <p:nvPr/>
        </p:nvSpPr>
        <p:spPr>
          <a:xfrm>
            <a:off x="758309" y="194941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3"/>
          <p:cNvSpPr/>
          <p:nvPr/>
        </p:nvSpPr>
        <p:spPr>
          <a:xfrm>
            <a:off x="941427" y="2022038"/>
            <a:ext cx="121087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94" dirty="0"/>
          </a:p>
        </p:txBody>
      </p:sp>
      <p:sp>
        <p:nvSpPr>
          <p:cNvPr id="9" name="Text 4"/>
          <p:cNvSpPr/>
          <p:nvPr/>
        </p:nvSpPr>
        <p:spPr>
          <a:xfrm>
            <a:off x="1462326" y="1949410"/>
            <a:ext cx="3001447" cy="712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Fear of Job Displacement</a:t>
            </a:r>
            <a:endParaRPr lang="en-US" sz="2245" dirty="0"/>
          </a:p>
        </p:txBody>
      </p:sp>
      <p:sp>
        <p:nvSpPr>
          <p:cNvPr id="10" name="Text 5"/>
          <p:cNvSpPr/>
          <p:nvPr/>
        </p:nvSpPr>
        <p:spPr>
          <a:xfrm>
            <a:off x="1462326" y="2791778"/>
            <a:ext cx="3001447" cy="2080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people are concerned about the potential for AI to automate jobs, leading to widespread unemployment.</a:t>
            </a:r>
            <a:endParaRPr lang="en-US" sz="1706" dirty="0"/>
          </a:p>
        </p:txBody>
      </p:sp>
      <p:sp>
        <p:nvSpPr>
          <p:cNvPr id="11" name="Shape 6"/>
          <p:cNvSpPr/>
          <p:nvPr/>
        </p:nvSpPr>
        <p:spPr>
          <a:xfrm>
            <a:off x="4680347" y="194941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7"/>
          <p:cNvSpPr/>
          <p:nvPr/>
        </p:nvSpPr>
        <p:spPr>
          <a:xfrm>
            <a:off x="4828223" y="2022038"/>
            <a:ext cx="19157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94" dirty="0"/>
          </a:p>
        </p:txBody>
      </p:sp>
      <p:sp>
        <p:nvSpPr>
          <p:cNvPr id="13" name="Text 8"/>
          <p:cNvSpPr/>
          <p:nvPr/>
        </p:nvSpPr>
        <p:spPr>
          <a:xfrm>
            <a:off x="5384363" y="1949410"/>
            <a:ext cx="3001447" cy="712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Excitement about Innovation</a:t>
            </a:r>
            <a:endParaRPr lang="en-US" sz="2245" dirty="0"/>
          </a:p>
        </p:txBody>
      </p:sp>
      <p:sp>
        <p:nvSpPr>
          <p:cNvPr id="14" name="Text 9"/>
          <p:cNvSpPr/>
          <p:nvPr/>
        </p:nvSpPr>
        <p:spPr>
          <a:xfrm>
            <a:off x="5384363" y="2791778"/>
            <a:ext cx="3001447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Others are excited about the potential for AI to solve complex problems and improve our lives in various ways.</a:t>
            </a:r>
            <a:endParaRPr lang="en-US" sz="1706" dirty="0"/>
          </a:p>
        </p:txBody>
      </p:sp>
      <p:sp>
        <p:nvSpPr>
          <p:cNvPr id="15" name="Shape 10"/>
          <p:cNvSpPr/>
          <p:nvPr/>
        </p:nvSpPr>
        <p:spPr>
          <a:xfrm>
            <a:off x="758309" y="53323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909638" y="5404961"/>
            <a:ext cx="18466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94" dirty="0"/>
          </a:p>
        </p:txBody>
      </p:sp>
      <p:sp>
        <p:nvSpPr>
          <p:cNvPr id="17" name="Text 12"/>
          <p:cNvSpPr/>
          <p:nvPr/>
        </p:nvSpPr>
        <p:spPr>
          <a:xfrm>
            <a:off x="1462326" y="5332333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Ethical Concerns</a:t>
            </a:r>
            <a:endParaRPr lang="en-US" sz="2245" dirty="0"/>
          </a:p>
        </p:txBody>
      </p:sp>
      <p:sp>
        <p:nvSpPr>
          <p:cNvPr id="18" name="Text 13"/>
          <p:cNvSpPr/>
          <p:nvPr/>
        </p:nvSpPr>
        <p:spPr>
          <a:xfrm>
            <a:off x="1462326" y="5818465"/>
            <a:ext cx="3001447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 are concerns about the ethical implications of AI, such as bias in algorithms and the potential for misuse.</a:t>
            </a:r>
            <a:endParaRPr lang="en-US" sz="1706" dirty="0"/>
          </a:p>
        </p:txBody>
      </p:sp>
      <p:sp>
        <p:nvSpPr>
          <p:cNvPr id="19" name="Shape 14"/>
          <p:cNvSpPr/>
          <p:nvPr/>
        </p:nvSpPr>
        <p:spPr>
          <a:xfrm>
            <a:off x="4680347" y="53323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5"/>
          <p:cNvSpPr/>
          <p:nvPr/>
        </p:nvSpPr>
        <p:spPr>
          <a:xfrm>
            <a:off x="4820603" y="5404961"/>
            <a:ext cx="206931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94" dirty="0"/>
          </a:p>
        </p:txBody>
      </p:sp>
      <p:sp>
        <p:nvSpPr>
          <p:cNvPr id="21" name="Text 16"/>
          <p:cNvSpPr/>
          <p:nvPr/>
        </p:nvSpPr>
        <p:spPr>
          <a:xfrm>
            <a:off x="5384363" y="5332333"/>
            <a:ext cx="3001447" cy="7124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Hope for a Better Future</a:t>
            </a:r>
            <a:endParaRPr lang="en-US" sz="2245" dirty="0"/>
          </a:p>
        </p:txBody>
      </p:sp>
      <p:sp>
        <p:nvSpPr>
          <p:cNvPr id="22" name="Text 17"/>
          <p:cNvSpPr/>
          <p:nvPr/>
        </p:nvSpPr>
        <p:spPr>
          <a:xfrm>
            <a:off x="5384363" y="6174700"/>
            <a:ext cx="3001447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Some people believe that AI can be a force for good, leading to a more equitable and prosperous society.</a:t>
            </a:r>
            <a:endParaRPr lang="en-US" sz="1706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8F2D50-DC9C-1F91-B0E4-546A9AEC4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748" y="1842254"/>
            <a:ext cx="4944785" cy="454509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769977"/>
            <a:ext cx="6431042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in AI Adoption</a:t>
            </a:r>
            <a:endParaRPr lang="en-US" sz="4489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1807607"/>
            <a:ext cx="1083231" cy="195941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166461" y="2024182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Requirements</a:t>
            </a:r>
            <a:endParaRPr lang="en-US" sz="2245" dirty="0"/>
          </a:p>
        </p:txBody>
      </p:sp>
      <p:sp>
        <p:nvSpPr>
          <p:cNvPr id="9" name="Text 3"/>
          <p:cNvSpPr/>
          <p:nvPr/>
        </p:nvSpPr>
        <p:spPr>
          <a:xfrm>
            <a:off x="2166461" y="2510314"/>
            <a:ext cx="6219230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models require massive amounts of data for training and development, which can be expensive and difficult to acquire.</a:t>
            </a:r>
            <a:endParaRPr lang="en-US" sz="170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3767018"/>
            <a:ext cx="1083231" cy="173319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66461" y="3983593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Lack of Expertise</a:t>
            </a:r>
            <a:endParaRPr lang="en-US" sz="2245" dirty="0"/>
          </a:p>
        </p:txBody>
      </p:sp>
      <p:sp>
        <p:nvSpPr>
          <p:cNvPr id="12" name="Text 5"/>
          <p:cNvSpPr/>
          <p:nvPr/>
        </p:nvSpPr>
        <p:spPr>
          <a:xfrm>
            <a:off x="2166461" y="4469725"/>
            <a:ext cx="6219230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 is a shortage of skilled AI professionals, making it challenging for organizations to implement AI effectively.</a:t>
            </a:r>
            <a:endParaRPr lang="en-US" sz="170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09" y="5500211"/>
            <a:ext cx="1083231" cy="195941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166461" y="5716786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Ethical Considerations</a:t>
            </a:r>
            <a:endParaRPr lang="en-US" sz="2245" dirty="0"/>
          </a:p>
        </p:txBody>
      </p:sp>
      <p:sp>
        <p:nvSpPr>
          <p:cNvPr id="15" name="Text 7"/>
          <p:cNvSpPr/>
          <p:nvPr/>
        </p:nvSpPr>
        <p:spPr>
          <a:xfrm>
            <a:off x="2166461" y="6202918"/>
            <a:ext cx="6219230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Organizations need to carefully consider the ethical implications of using AI, such as bias and privacy concerns.</a:t>
            </a:r>
            <a:endParaRPr lang="en-US" sz="170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54F37D-397B-25FB-7A78-A259B1D8F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867" y="2412921"/>
            <a:ext cx="4944666" cy="34036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2902506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489" dirty="0"/>
          </a:p>
        </p:txBody>
      </p:sp>
      <p:sp>
        <p:nvSpPr>
          <p:cNvPr id="7" name="Text 2"/>
          <p:cNvSpPr/>
          <p:nvPr/>
        </p:nvSpPr>
        <p:spPr>
          <a:xfrm>
            <a:off x="758309" y="3940135"/>
            <a:ext cx="762738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is a transformative technology with the potential to revolutionize many aspects of our lives, from healthcare to transportation. It's important to address the challenges of AI adoption while harnessing its power for a better future.</a:t>
            </a:r>
            <a:endParaRPr lang="en-US" sz="170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53A4-C8D9-558B-F03D-53587A8FC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010" y="2326481"/>
            <a:ext cx="4950262" cy="35766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0570" y="592812"/>
            <a:ext cx="5644039" cy="705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55"/>
              </a:lnSpc>
              <a:buNone/>
            </a:pPr>
            <a:r>
              <a:rPr lang="en-US" sz="4444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4444" dirty="0"/>
          </a:p>
        </p:txBody>
      </p:sp>
      <p:sp>
        <p:nvSpPr>
          <p:cNvPr id="7" name="Text 2"/>
          <p:cNvSpPr/>
          <p:nvPr/>
        </p:nvSpPr>
        <p:spPr>
          <a:xfrm>
            <a:off x="750570" y="1619964"/>
            <a:ext cx="7642860" cy="1029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2"/>
              </a:lnSpc>
              <a:buNone/>
            </a:pPr>
            <a:r>
              <a:rPr lang="en-US" sz="168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is the ability of computer systems to perform tasks typically requiring human intelligence, such as learning, problem-solving, and decision-making.</a:t>
            </a:r>
            <a:endParaRPr lang="en-US" sz="1689" dirty="0"/>
          </a:p>
        </p:txBody>
      </p:sp>
      <p:sp>
        <p:nvSpPr>
          <p:cNvPr id="8" name="Shape 3"/>
          <p:cNvSpPr/>
          <p:nvPr/>
        </p:nvSpPr>
        <p:spPr>
          <a:xfrm>
            <a:off x="750570" y="3131463"/>
            <a:ext cx="482560" cy="482560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4"/>
          <p:cNvSpPr/>
          <p:nvPr/>
        </p:nvSpPr>
        <p:spPr>
          <a:xfrm>
            <a:off x="931902" y="3203377"/>
            <a:ext cx="119896" cy="338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7"/>
              </a:lnSpc>
              <a:buNone/>
            </a:pPr>
            <a:r>
              <a:rPr lang="en-US" sz="2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67" dirty="0"/>
          </a:p>
        </p:txBody>
      </p:sp>
      <p:sp>
        <p:nvSpPr>
          <p:cNvPr id="10" name="Text 5"/>
          <p:cNvSpPr/>
          <p:nvPr/>
        </p:nvSpPr>
        <p:spPr>
          <a:xfrm>
            <a:off x="1447562" y="3131463"/>
            <a:ext cx="2822019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Rapid Advancement</a:t>
            </a:r>
            <a:endParaRPr lang="en-US" sz="2222" dirty="0"/>
          </a:p>
        </p:txBody>
      </p:sp>
      <p:sp>
        <p:nvSpPr>
          <p:cNvPr id="11" name="Text 6"/>
          <p:cNvSpPr/>
          <p:nvPr/>
        </p:nvSpPr>
        <p:spPr>
          <a:xfrm>
            <a:off x="1447562" y="3612713"/>
            <a:ext cx="3017282" cy="2058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2"/>
              </a:lnSpc>
              <a:buNone/>
            </a:pPr>
            <a:r>
              <a:rPr lang="en-US" sz="168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technologies are advancing at an unprecedented rate, leading to significant transformations across various industries.</a:t>
            </a:r>
            <a:endParaRPr lang="en-US" sz="1689" dirty="0"/>
          </a:p>
        </p:txBody>
      </p:sp>
      <p:sp>
        <p:nvSpPr>
          <p:cNvPr id="12" name="Shape 7"/>
          <p:cNvSpPr/>
          <p:nvPr/>
        </p:nvSpPr>
        <p:spPr>
          <a:xfrm>
            <a:off x="4679275" y="3131463"/>
            <a:ext cx="482560" cy="482560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4825722" y="3203377"/>
            <a:ext cx="189667" cy="338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7"/>
              </a:lnSpc>
              <a:buNone/>
            </a:pPr>
            <a:r>
              <a:rPr lang="en-US" sz="2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67" dirty="0"/>
          </a:p>
        </p:txBody>
      </p:sp>
      <p:sp>
        <p:nvSpPr>
          <p:cNvPr id="14" name="Text 9"/>
          <p:cNvSpPr/>
          <p:nvPr/>
        </p:nvSpPr>
        <p:spPr>
          <a:xfrm>
            <a:off x="5376267" y="3131463"/>
            <a:ext cx="2988707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Everyday Applications</a:t>
            </a:r>
            <a:endParaRPr lang="en-US" sz="2222" dirty="0"/>
          </a:p>
        </p:txBody>
      </p:sp>
      <p:sp>
        <p:nvSpPr>
          <p:cNvPr id="15" name="Text 10"/>
          <p:cNvSpPr/>
          <p:nvPr/>
        </p:nvSpPr>
        <p:spPr>
          <a:xfrm>
            <a:off x="5376267" y="3612713"/>
            <a:ext cx="3017282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2"/>
              </a:lnSpc>
              <a:buNone/>
            </a:pPr>
            <a:r>
              <a:rPr lang="en-US" sz="168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is being implemented in numerous applications, from self-driving cars to medical diagnosis.</a:t>
            </a:r>
            <a:endParaRPr lang="en-US" sz="1689" dirty="0"/>
          </a:p>
        </p:txBody>
      </p:sp>
      <p:sp>
        <p:nvSpPr>
          <p:cNvPr id="16" name="Shape 11"/>
          <p:cNvSpPr/>
          <p:nvPr/>
        </p:nvSpPr>
        <p:spPr>
          <a:xfrm>
            <a:off x="750570" y="6126480"/>
            <a:ext cx="482560" cy="482560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2"/>
          <p:cNvSpPr/>
          <p:nvPr/>
        </p:nvSpPr>
        <p:spPr>
          <a:xfrm>
            <a:off x="900351" y="6198394"/>
            <a:ext cx="182880" cy="338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7"/>
              </a:lnSpc>
              <a:buNone/>
            </a:pPr>
            <a:r>
              <a:rPr lang="en-US" sz="2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67" dirty="0"/>
          </a:p>
        </p:txBody>
      </p:sp>
      <p:sp>
        <p:nvSpPr>
          <p:cNvPr id="18" name="Text 13"/>
          <p:cNvSpPr/>
          <p:nvPr/>
        </p:nvSpPr>
        <p:spPr>
          <a:xfrm>
            <a:off x="1447562" y="6126480"/>
            <a:ext cx="2822019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Impact on Workforce</a:t>
            </a:r>
            <a:endParaRPr lang="en-US" sz="2222" dirty="0"/>
          </a:p>
        </p:txBody>
      </p:sp>
      <p:sp>
        <p:nvSpPr>
          <p:cNvPr id="19" name="Text 14"/>
          <p:cNvSpPr/>
          <p:nvPr/>
        </p:nvSpPr>
        <p:spPr>
          <a:xfrm>
            <a:off x="1447562" y="6607731"/>
            <a:ext cx="6945868" cy="1029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2"/>
              </a:lnSpc>
              <a:buNone/>
            </a:pPr>
            <a:r>
              <a:rPr lang="en-US" sz="168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rise of AI raises critical questions about its impact on the future of work and the skills needed for success in the evolving job market.</a:t>
            </a:r>
            <a:endParaRPr lang="en-US" sz="1689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E3F135-01AA-D343-8362-D1E74E38F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58309" y="1714262"/>
            <a:ext cx="9748242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Positive Impacts of AI on Employability</a:t>
            </a:r>
            <a:endParaRPr lang="en-US" sz="4489" dirty="0"/>
          </a:p>
        </p:txBody>
      </p:sp>
      <p:sp>
        <p:nvSpPr>
          <p:cNvPr id="5" name="Text 2"/>
          <p:cNvSpPr/>
          <p:nvPr/>
        </p:nvSpPr>
        <p:spPr>
          <a:xfrm>
            <a:off x="758309" y="2860238"/>
            <a:ext cx="13113782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can create new job opportunities and enhance existing roles by leveraging its capabilities to augment human capabilities.</a:t>
            </a:r>
            <a:endParaRPr lang="en-US" sz="1706" dirty="0"/>
          </a:p>
        </p:txBody>
      </p:sp>
      <p:sp>
        <p:nvSpPr>
          <p:cNvPr id="6" name="Text 3"/>
          <p:cNvSpPr/>
          <p:nvPr/>
        </p:nvSpPr>
        <p:spPr>
          <a:xfrm>
            <a:off x="758309" y="401395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Job Creation</a:t>
            </a:r>
            <a:endParaRPr lang="en-US" sz="2245" dirty="0"/>
          </a:p>
        </p:txBody>
      </p:sp>
      <p:sp>
        <p:nvSpPr>
          <p:cNvPr id="7" name="Text 4"/>
          <p:cNvSpPr/>
          <p:nvPr/>
        </p:nvSpPr>
        <p:spPr>
          <a:xfrm>
            <a:off x="758309" y="4586764"/>
            <a:ext cx="4018359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development, deployment, and maintenance of AI systems will generate new job roles in fields such as data science, AI engineering, and AI ethics.</a:t>
            </a:r>
            <a:endParaRPr lang="en-US" sz="1706" dirty="0"/>
          </a:p>
        </p:txBody>
      </p:sp>
      <p:sp>
        <p:nvSpPr>
          <p:cNvPr id="8" name="Text 5"/>
          <p:cNvSpPr/>
          <p:nvPr/>
        </p:nvSpPr>
        <p:spPr>
          <a:xfrm>
            <a:off x="5312926" y="4013954"/>
            <a:ext cx="3036570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Upskilling and Reskilling</a:t>
            </a:r>
            <a:endParaRPr lang="en-US" sz="2245" dirty="0"/>
          </a:p>
        </p:txBody>
      </p:sp>
      <p:sp>
        <p:nvSpPr>
          <p:cNvPr id="9" name="Text 6"/>
          <p:cNvSpPr/>
          <p:nvPr/>
        </p:nvSpPr>
        <p:spPr>
          <a:xfrm>
            <a:off x="5312926" y="4586764"/>
            <a:ext cx="4018359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can facilitate upskilling and reskilling programs, equipping workers with the skills needed to adapt to the changing job market.</a:t>
            </a:r>
            <a:endParaRPr lang="en-US" sz="1706" dirty="0"/>
          </a:p>
        </p:txBody>
      </p:sp>
      <p:sp>
        <p:nvSpPr>
          <p:cNvPr id="10" name="Text 7"/>
          <p:cNvSpPr/>
          <p:nvPr/>
        </p:nvSpPr>
        <p:spPr>
          <a:xfrm>
            <a:off x="9867543" y="4013954"/>
            <a:ext cx="2866906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Productivity</a:t>
            </a:r>
            <a:endParaRPr lang="en-US" sz="2245" dirty="0"/>
          </a:p>
        </p:txBody>
      </p:sp>
      <p:sp>
        <p:nvSpPr>
          <p:cNvPr id="11" name="Text 8"/>
          <p:cNvSpPr/>
          <p:nvPr/>
        </p:nvSpPr>
        <p:spPr>
          <a:xfrm>
            <a:off x="9867543" y="4586764"/>
            <a:ext cx="4018359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can assist workers by automating tasks, freeing up time for higher-value activities and leading to increased productivity and efficiency.</a:t>
            </a:r>
            <a:endParaRPr lang="en-US" sz="1706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E2B740-F35B-5445-F99C-A704AB19F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67" y="1430774"/>
            <a:ext cx="5020747" cy="536805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38386" y="954048"/>
            <a:ext cx="7840028" cy="1225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25"/>
              </a:lnSpc>
              <a:buNone/>
            </a:pPr>
            <a:r>
              <a:rPr lang="en-US" sz="386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Negative Impacts of AI on Employability</a:t>
            </a:r>
            <a:endParaRPr lang="en-US" sz="3860" dirty="0"/>
          </a:p>
        </p:txBody>
      </p:sp>
      <p:sp>
        <p:nvSpPr>
          <p:cNvPr id="7" name="Text 2"/>
          <p:cNvSpPr/>
          <p:nvPr/>
        </p:nvSpPr>
        <p:spPr>
          <a:xfrm>
            <a:off x="6138386" y="2459117"/>
            <a:ext cx="7840028" cy="596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AI offers numerous benefits, it also poses potential challenges to the workforce, including job displacement and skills gaps.</a:t>
            </a:r>
            <a:endParaRPr lang="en-US" sz="1467" dirty="0"/>
          </a:p>
        </p:txBody>
      </p:sp>
      <p:sp>
        <p:nvSpPr>
          <p:cNvPr id="8" name="Shape 3"/>
          <p:cNvSpPr/>
          <p:nvPr/>
        </p:nvSpPr>
        <p:spPr>
          <a:xfrm>
            <a:off x="6138386" y="3264932"/>
            <a:ext cx="7840028" cy="4010501"/>
          </a:xfrm>
          <a:prstGeom prst="roundRect">
            <a:avLst>
              <a:gd name="adj" fmla="val 418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6146006" y="3272552"/>
            <a:ext cx="7824787" cy="11329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5"/>
          <p:cNvSpPr/>
          <p:nvPr/>
        </p:nvSpPr>
        <p:spPr>
          <a:xfrm>
            <a:off x="6332220" y="3391853"/>
            <a:ext cx="3536156" cy="29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Job Displacement</a:t>
            </a:r>
            <a:endParaRPr lang="en-US" sz="1467" dirty="0"/>
          </a:p>
        </p:txBody>
      </p:sp>
      <p:sp>
        <p:nvSpPr>
          <p:cNvPr id="11" name="Text 6"/>
          <p:cNvSpPr/>
          <p:nvPr/>
        </p:nvSpPr>
        <p:spPr>
          <a:xfrm>
            <a:off x="10248424" y="3391853"/>
            <a:ext cx="3536156" cy="894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can automate tasks previously performed by humans, leading to job losses in certain sectors.</a:t>
            </a:r>
            <a:endParaRPr lang="en-US" sz="1467" dirty="0"/>
          </a:p>
        </p:txBody>
      </p:sp>
      <p:sp>
        <p:nvSpPr>
          <p:cNvPr id="12" name="Shape 7"/>
          <p:cNvSpPr/>
          <p:nvPr/>
        </p:nvSpPr>
        <p:spPr>
          <a:xfrm>
            <a:off x="6146006" y="4405551"/>
            <a:ext cx="7824787" cy="14311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6332220" y="4524851"/>
            <a:ext cx="3536156" cy="29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Skills Gap</a:t>
            </a:r>
            <a:endParaRPr lang="en-US" sz="1467" dirty="0"/>
          </a:p>
        </p:txBody>
      </p:sp>
      <p:sp>
        <p:nvSpPr>
          <p:cNvPr id="14" name="Text 9"/>
          <p:cNvSpPr/>
          <p:nvPr/>
        </p:nvSpPr>
        <p:spPr>
          <a:xfrm>
            <a:off x="10248424" y="4524851"/>
            <a:ext cx="3536156" cy="11925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rapid pace of AI development creates a skills gap, as workers may lack the technical expertise required for new AI-related roles.</a:t>
            </a:r>
            <a:endParaRPr lang="en-US" sz="1467" dirty="0"/>
          </a:p>
        </p:txBody>
      </p:sp>
      <p:sp>
        <p:nvSpPr>
          <p:cNvPr id="15" name="Shape 10"/>
          <p:cNvSpPr/>
          <p:nvPr/>
        </p:nvSpPr>
        <p:spPr>
          <a:xfrm>
            <a:off x="6146006" y="5836682"/>
            <a:ext cx="7824787" cy="14311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6332220" y="5955983"/>
            <a:ext cx="3536156" cy="29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Income Inequality</a:t>
            </a:r>
            <a:endParaRPr lang="en-US" sz="1467" dirty="0"/>
          </a:p>
        </p:txBody>
      </p:sp>
      <p:sp>
        <p:nvSpPr>
          <p:cNvPr id="17" name="Text 12"/>
          <p:cNvSpPr/>
          <p:nvPr/>
        </p:nvSpPr>
        <p:spPr>
          <a:xfrm>
            <a:off x="10248424" y="5955983"/>
            <a:ext cx="3536156" cy="11925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automation could exacerbate income inequality, as workers in certain sectors may be displaced or see their wages decline.</a:t>
            </a:r>
            <a:endParaRPr lang="en-US" sz="1467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1973E6-D2A3-546B-5FC1-84D439183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24" y="2438043"/>
            <a:ext cx="5030033" cy="335339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25170" y="939284"/>
            <a:ext cx="4803219" cy="600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28"/>
              </a:lnSpc>
              <a:buNone/>
            </a:pPr>
            <a:r>
              <a:rPr lang="en-US" sz="378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Adoption in India</a:t>
            </a:r>
            <a:endParaRPr lang="en-US" sz="3782" dirty="0"/>
          </a:p>
        </p:txBody>
      </p:sp>
      <p:sp>
        <p:nvSpPr>
          <p:cNvPr id="7" name="Text 2"/>
          <p:cNvSpPr/>
          <p:nvPr/>
        </p:nvSpPr>
        <p:spPr>
          <a:xfrm>
            <a:off x="6125170" y="1813322"/>
            <a:ext cx="7866459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 is witnessing a rapid adoption of AI across various sectors, with significant implications for the workforce.</a:t>
            </a:r>
            <a:endParaRPr lang="en-US" sz="1437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170" y="2602468"/>
            <a:ext cx="456248" cy="45624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25170" y="3241238"/>
            <a:ext cx="2401610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 Initiatives</a:t>
            </a:r>
            <a:endParaRPr lang="en-US" sz="1891" dirty="0"/>
          </a:p>
        </p:txBody>
      </p:sp>
      <p:sp>
        <p:nvSpPr>
          <p:cNvPr id="10" name="Text 4"/>
          <p:cNvSpPr/>
          <p:nvPr/>
        </p:nvSpPr>
        <p:spPr>
          <a:xfrm>
            <a:off x="6125170" y="3650813"/>
            <a:ext cx="3796308" cy="875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Indian government has launched several initiatives to promote AI adoption and foster innovation in the field.</a:t>
            </a:r>
            <a:endParaRPr lang="en-US" sz="1437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5203" y="2602468"/>
            <a:ext cx="456248" cy="45624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195203" y="3241238"/>
            <a:ext cx="2951917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Growing Startup Ecosystem</a:t>
            </a:r>
            <a:endParaRPr lang="en-US" sz="1891" dirty="0"/>
          </a:p>
        </p:txBody>
      </p:sp>
      <p:sp>
        <p:nvSpPr>
          <p:cNvPr id="13" name="Text 6"/>
          <p:cNvSpPr/>
          <p:nvPr/>
        </p:nvSpPr>
        <p:spPr>
          <a:xfrm>
            <a:off x="10195203" y="3650813"/>
            <a:ext cx="3796427" cy="875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 has a thriving startup ecosystem, with many companies developing AI-powered solutions for various industries.</a:t>
            </a:r>
            <a:endParaRPr lang="en-US" sz="1437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5170" y="5074206"/>
            <a:ext cx="456248" cy="45624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25170" y="5712976"/>
            <a:ext cx="2401610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Availability</a:t>
            </a:r>
            <a:endParaRPr lang="en-US" sz="1891" dirty="0"/>
          </a:p>
        </p:txBody>
      </p:sp>
      <p:sp>
        <p:nvSpPr>
          <p:cNvPr id="16" name="Text 8"/>
          <p:cNvSpPr/>
          <p:nvPr/>
        </p:nvSpPr>
        <p:spPr>
          <a:xfrm>
            <a:off x="6125170" y="6122551"/>
            <a:ext cx="3796308" cy="11677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India's vast population and digitalization efforts have created a wealth of data, which is essential for AI development and training.</a:t>
            </a:r>
            <a:endParaRPr lang="en-US" sz="1437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203" y="5074206"/>
            <a:ext cx="456248" cy="45624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0195203" y="5712976"/>
            <a:ext cx="2401610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Educational Programs</a:t>
            </a:r>
            <a:endParaRPr lang="en-US" sz="1891" dirty="0"/>
          </a:p>
        </p:txBody>
      </p:sp>
      <p:sp>
        <p:nvSpPr>
          <p:cNvPr id="19" name="Text 10"/>
          <p:cNvSpPr/>
          <p:nvPr/>
        </p:nvSpPr>
        <p:spPr>
          <a:xfrm>
            <a:off x="10195203" y="6122551"/>
            <a:ext cx="3796427" cy="875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3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Educational institutions are increasingly offering AI-related courses and programs to meet the growing demand for AI skills.</a:t>
            </a:r>
            <a:endParaRPr lang="en-US" sz="1437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80FABB-8F27-B6FD-2E97-22968ADC6D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462" y="2409944"/>
            <a:ext cx="4953476" cy="340971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5808" y="586383"/>
            <a:ext cx="7309485" cy="700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0"/>
              </a:lnSpc>
              <a:buNone/>
            </a:pPr>
            <a:r>
              <a:rPr lang="en-US" sz="4416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New Job Roles and Industries</a:t>
            </a:r>
            <a:endParaRPr lang="en-US" sz="4416" dirty="0"/>
          </a:p>
        </p:txBody>
      </p:sp>
      <p:sp>
        <p:nvSpPr>
          <p:cNvPr id="7" name="Text 2"/>
          <p:cNvSpPr/>
          <p:nvPr/>
        </p:nvSpPr>
        <p:spPr>
          <a:xfrm>
            <a:off x="745808" y="1606867"/>
            <a:ext cx="7652385" cy="681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7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is creating new job roles and industries, driven by the demand for AI expertise and the application of AI in various sectors.</a:t>
            </a:r>
            <a:endParaRPr lang="en-US" sz="1678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8" y="2528530"/>
            <a:ext cx="1065490" cy="17048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30862" y="2741533"/>
            <a:ext cx="2804041" cy="350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Engineers</a:t>
            </a:r>
            <a:endParaRPr lang="en-US" sz="2208" dirty="0"/>
          </a:p>
        </p:txBody>
      </p:sp>
      <p:sp>
        <p:nvSpPr>
          <p:cNvPr id="10" name="Text 4"/>
          <p:cNvSpPr/>
          <p:nvPr/>
        </p:nvSpPr>
        <p:spPr>
          <a:xfrm>
            <a:off x="2130862" y="3219688"/>
            <a:ext cx="6267331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Professionals who design, build, and maintain AI systems.</a:t>
            </a:r>
            <a:endParaRPr lang="en-US" sz="1678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8" y="4233386"/>
            <a:ext cx="1065490" cy="17048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30862" y="4446389"/>
            <a:ext cx="2804041" cy="350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Scientists</a:t>
            </a:r>
            <a:endParaRPr lang="en-US" sz="2208" dirty="0"/>
          </a:p>
        </p:txBody>
      </p:sp>
      <p:sp>
        <p:nvSpPr>
          <p:cNvPr id="13" name="Text 6"/>
          <p:cNvSpPr/>
          <p:nvPr/>
        </p:nvSpPr>
        <p:spPr>
          <a:xfrm>
            <a:off x="2130862" y="4924544"/>
            <a:ext cx="6267331" cy="681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Experts who analyze large datasets to extract insights and develop AI models.</a:t>
            </a:r>
            <a:endParaRPr lang="en-US" sz="1678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808" y="5938242"/>
            <a:ext cx="1065490" cy="170485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30862" y="6151245"/>
            <a:ext cx="2804041" cy="350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Ethics Specialists</a:t>
            </a:r>
            <a:endParaRPr lang="en-US" sz="2208" dirty="0"/>
          </a:p>
        </p:txBody>
      </p:sp>
      <p:sp>
        <p:nvSpPr>
          <p:cNvPr id="16" name="Text 8"/>
          <p:cNvSpPr/>
          <p:nvPr/>
        </p:nvSpPr>
        <p:spPr>
          <a:xfrm>
            <a:off x="2130862" y="6629400"/>
            <a:ext cx="6267331" cy="681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Professionals who ensure that AI systems are developed and used ethically and responsibly.</a:t>
            </a:r>
            <a:endParaRPr lang="en-US" sz="1678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8A8B78-4240-E2FA-BEF8-E483106D2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0934" y="2709148"/>
            <a:ext cx="5012412" cy="28111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3654" y="977622"/>
            <a:ext cx="7816691" cy="1247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12"/>
              </a:lnSpc>
              <a:buNone/>
            </a:pPr>
            <a:r>
              <a:rPr lang="en-US" sz="392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Transformation of Existing Job Roles</a:t>
            </a:r>
            <a:endParaRPr lang="en-US" sz="3929" dirty="0"/>
          </a:p>
        </p:txBody>
      </p:sp>
      <p:sp>
        <p:nvSpPr>
          <p:cNvPr id="7" name="Text 2"/>
          <p:cNvSpPr/>
          <p:nvPr/>
        </p:nvSpPr>
        <p:spPr>
          <a:xfrm>
            <a:off x="663654" y="2509242"/>
            <a:ext cx="7816691" cy="606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is transforming existing job roles by augmenting human capabilities and automating tasks, leading to a shift in skill requirements.</a:t>
            </a:r>
            <a:endParaRPr lang="en-US" sz="1493" dirty="0"/>
          </a:p>
        </p:txBody>
      </p:sp>
      <p:sp>
        <p:nvSpPr>
          <p:cNvPr id="8" name="Shape 3"/>
          <p:cNvSpPr/>
          <p:nvPr/>
        </p:nvSpPr>
        <p:spPr>
          <a:xfrm>
            <a:off x="663654" y="3329226"/>
            <a:ext cx="3813572" cy="2321600"/>
          </a:xfrm>
          <a:prstGeom prst="roundRect">
            <a:avLst>
              <a:gd name="adj" fmla="val 735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4"/>
          <p:cNvSpPr/>
          <p:nvPr/>
        </p:nvSpPr>
        <p:spPr>
          <a:xfrm>
            <a:off x="853202" y="3518773"/>
            <a:ext cx="2494955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96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Healthcare</a:t>
            </a:r>
            <a:endParaRPr lang="en-US" sz="1965" dirty="0"/>
          </a:p>
        </p:txBody>
      </p:sp>
      <p:sp>
        <p:nvSpPr>
          <p:cNvPr id="10" name="Text 5"/>
          <p:cNvSpPr/>
          <p:nvPr/>
        </p:nvSpPr>
        <p:spPr>
          <a:xfrm>
            <a:off x="853202" y="3944422"/>
            <a:ext cx="3434477" cy="15168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is being used to assist doctors in diagnosis, treatment planning, and patient monitoring, leading to more efficient and personalized healthcare.</a:t>
            </a:r>
            <a:endParaRPr lang="en-US" sz="1493" dirty="0"/>
          </a:p>
        </p:txBody>
      </p:sp>
      <p:sp>
        <p:nvSpPr>
          <p:cNvPr id="11" name="Shape 6"/>
          <p:cNvSpPr/>
          <p:nvPr/>
        </p:nvSpPr>
        <p:spPr>
          <a:xfrm>
            <a:off x="4666774" y="3329226"/>
            <a:ext cx="3813572" cy="2321600"/>
          </a:xfrm>
          <a:prstGeom prst="roundRect">
            <a:avLst>
              <a:gd name="adj" fmla="val 735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7"/>
          <p:cNvSpPr/>
          <p:nvPr/>
        </p:nvSpPr>
        <p:spPr>
          <a:xfrm>
            <a:off x="4856321" y="3518773"/>
            <a:ext cx="2494955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96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Finance</a:t>
            </a:r>
            <a:endParaRPr lang="en-US" sz="1965" dirty="0"/>
          </a:p>
        </p:txBody>
      </p:sp>
      <p:sp>
        <p:nvSpPr>
          <p:cNvPr id="13" name="Text 8"/>
          <p:cNvSpPr/>
          <p:nvPr/>
        </p:nvSpPr>
        <p:spPr>
          <a:xfrm>
            <a:off x="4856321" y="3944422"/>
            <a:ext cx="3434477" cy="15168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is used for fraud detection, risk assessment, and personalized financial advice, enhancing efficiency and accuracy in the financial sector.</a:t>
            </a:r>
            <a:endParaRPr lang="en-US" sz="1493" dirty="0"/>
          </a:p>
        </p:txBody>
      </p:sp>
      <p:sp>
        <p:nvSpPr>
          <p:cNvPr id="14" name="Shape 9"/>
          <p:cNvSpPr/>
          <p:nvPr/>
        </p:nvSpPr>
        <p:spPr>
          <a:xfrm>
            <a:off x="663654" y="5840373"/>
            <a:ext cx="7816691" cy="1411486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853202" y="6029920"/>
            <a:ext cx="2494955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96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Manufacturing</a:t>
            </a:r>
            <a:endParaRPr lang="en-US" sz="1965" dirty="0"/>
          </a:p>
        </p:txBody>
      </p:sp>
      <p:sp>
        <p:nvSpPr>
          <p:cNvPr id="16" name="Text 11"/>
          <p:cNvSpPr/>
          <p:nvPr/>
        </p:nvSpPr>
        <p:spPr>
          <a:xfrm>
            <a:off x="853202" y="6455569"/>
            <a:ext cx="7437596" cy="606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is used for automation, quality control, and predictive maintenance, leading to improved efficiency and productivity in manufacturing processes.</a:t>
            </a:r>
            <a:endParaRPr lang="en-US" sz="149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57D0F0-7C14-D8D3-EDD7-8B76DE4A2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850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2976" y="3234928"/>
            <a:ext cx="12404408" cy="6013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35"/>
              </a:lnSpc>
              <a:buNone/>
            </a:pPr>
            <a:r>
              <a:rPr lang="en-US" sz="378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in Agriculture: Precision Farming and Yield Optimization</a:t>
            </a:r>
            <a:endParaRPr lang="en-US" sz="3788" dirty="0"/>
          </a:p>
        </p:txBody>
      </p:sp>
      <p:sp>
        <p:nvSpPr>
          <p:cNvPr id="6" name="Shape 2"/>
          <p:cNvSpPr/>
          <p:nvPr/>
        </p:nvSpPr>
        <p:spPr>
          <a:xfrm>
            <a:off x="952976" y="4316135"/>
            <a:ext cx="411242" cy="411242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1107519" y="4377452"/>
            <a:ext cx="102156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3"/>
              </a:lnSpc>
              <a:buNone/>
            </a:pPr>
            <a:r>
              <a:rPr lang="en-US" sz="227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73" dirty="0"/>
          </a:p>
        </p:txBody>
      </p:sp>
      <p:sp>
        <p:nvSpPr>
          <p:cNvPr id="8" name="Text 4"/>
          <p:cNvSpPr/>
          <p:nvPr/>
        </p:nvSpPr>
        <p:spPr>
          <a:xfrm>
            <a:off x="1546979" y="4316135"/>
            <a:ext cx="2405301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8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 Farming</a:t>
            </a:r>
            <a:endParaRPr lang="en-US" sz="1894" dirty="0"/>
          </a:p>
        </p:txBody>
      </p:sp>
      <p:sp>
        <p:nvSpPr>
          <p:cNvPr id="9" name="Text 5"/>
          <p:cNvSpPr/>
          <p:nvPr/>
        </p:nvSpPr>
        <p:spPr>
          <a:xfrm>
            <a:off x="1546979" y="4726424"/>
            <a:ext cx="5676900" cy="8772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3"/>
              </a:lnSpc>
              <a:buNone/>
            </a:pPr>
            <a:r>
              <a:rPr lang="en-US" sz="143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sensors and drones collect data about soil, weather, and crops, allowing farmers to optimize irrigation, fertilization, and pest control.</a:t>
            </a:r>
            <a:endParaRPr lang="en-US" sz="1439" dirty="0"/>
          </a:p>
        </p:txBody>
      </p:sp>
      <p:sp>
        <p:nvSpPr>
          <p:cNvPr id="10" name="Shape 6"/>
          <p:cNvSpPr/>
          <p:nvPr/>
        </p:nvSpPr>
        <p:spPr>
          <a:xfrm>
            <a:off x="7406640" y="4316135"/>
            <a:ext cx="411242" cy="411242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7531418" y="4377452"/>
            <a:ext cx="16156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3"/>
              </a:lnSpc>
              <a:buNone/>
            </a:pPr>
            <a:r>
              <a:rPr lang="en-US" sz="227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73" dirty="0"/>
          </a:p>
        </p:txBody>
      </p:sp>
      <p:sp>
        <p:nvSpPr>
          <p:cNvPr id="12" name="Text 8"/>
          <p:cNvSpPr/>
          <p:nvPr/>
        </p:nvSpPr>
        <p:spPr>
          <a:xfrm>
            <a:off x="8000643" y="4316135"/>
            <a:ext cx="2405301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8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Yield Optimization</a:t>
            </a:r>
            <a:endParaRPr lang="en-US" sz="1894" dirty="0"/>
          </a:p>
        </p:txBody>
      </p:sp>
      <p:sp>
        <p:nvSpPr>
          <p:cNvPr id="13" name="Text 9"/>
          <p:cNvSpPr/>
          <p:nvPr/>
        </p:nvSpPr>
        <p:spPr>
          <a:xfrm>
            <a:off x="8000643" y="4726424"/>
            <a:ext cx="5676900" cy="8772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3"/>
              </a:lnSpc>
              <a:buNone/>
            </a:pPr>
            <a:r>
              <a:rPr lang="en-US" sz="143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algorithms can analyze data to predict crop yields, identify areas for improvement, and recommend best practices for maximizing production.</a:t>
            </a:r>
            <a:endParaRPr lang="en-US" sz="1439" dirty="0"/>
          </a:p>
        </p:txBody>
      </p:sp>
      <p:sp>
        <p:nvSpPr>
          <p:cNvPr id="14" name="Shape 10"/>
          <p:cNvSpPr/>
          <p:nvPr/>
        </p:nvSpPr>
        <p:spPr>
          <a:xfrm>
            <a:off x="952976" y="5992058"/>
            <a:ext cx="411242" cy="411242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1080611" y="6053376"/>
            <a:ext cx="15585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3"/>
              </a:lnSpc>
              <a:buNone/>
            </a:pPr>
            <a:r>
              <a:rPr lang="en-US" sz="227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73" dirty="0"/>
          </a:p>
        </p:txBody>
      </p:sp>
      <p:sp>
        <p:nvSpPr>
          <p:cNvPr id="16" name="Text 12"/>
          <p:cNvSpPr/>
          <p:nvPr/>
        </p:nvSpPr>
        <p:spPr>
          <a:xfrm>
            <a:off x="1546979" y="5992058"/>
            <a:ext cx="2433280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8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Resource Management</a:t>
            </a:r>
            <a:endParaRPr lang="en-US" sz="1894" dirty="0"/>
          </a:p>
        </p:txBody>
      </p:sp>
      <p:sp>
        <p:nvSpPr>
          <p:cNvPr id="17" name="Text 13"/>
          <p:cNvSpPr/>
          <p:nvPr/>
        </p:nvSpPr>
        <p:spPr>
          <a:xfrm>
            <a:off x="1546979" y="6402348"/>
            <a:ext cx="5676900" cy="584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3"/>
              </a:lnSpc>
              <a:buNone/>
            </a:pPr>
            <a:r>
              <a:rPr lang="en-US" sz="143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helps optimize the use of water, fertilizer, and pesticides, promoting sustainability and reducing environmental impact.</a:t>
            </a:r>
            <a:endParaRPr lang="en-US" sz="1439" dirty="0"/>
          </a:p>
        </p:txBody>
      </p:sp>
      <p:sp>
        <p:nvSpPr>
          <p:cNvPr id="18" name="Shape 14"/>
          <p:cNvSpPr/>
          <p:nvPr/>
        </p:nvSpPr>
        <p:spPr>
          <a:xfrm>
            <a:off x="7406640" y="5992058"/>
            <a:ext cx="411242" cy="411242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5"/>
          <p:cNvSpPr/>
          <p:nvPr/>
        </p:nvSpPr>
        <p:spPr>
          <a:xfrm>
            <a:off x="7524988" y="6053376"/>
            <a:ext cx="174546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3"/>
              </a:lnSpc>
              <a:buNone/>
            </a:pPr>
            <a:r>
              <a:rPr lang="en-US" sz="227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73" dirty="0"/>
          </a:p>
        </p:txBody>
      </p:sp>
      <p:sp>
        <p:nvSpPr>
          <p:cNvPr id="20" name="Text 16"/>
          <p:cNvSpPr/>
          <p:nvPr/>
        </p:nvSpPr>
        <p:spPr>
          <a:xfrm>
            <a:off x="8000643" y="5992058"/>
            <a:ext cx="2405301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8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Labor Optimization</a:t>
            </a:r>
            <a:endParaRPr lang="en-US" sz="1894" dirty="0"/>
          </a:p>
        </p:txBody>
      </p:sp>
      <p:sp>
        <p:nvSpPr>
          <p:cNvPr id="21" name="Text 17"/>
          <p:cNvSpPr/>
          <p:nvPr/>
        </p:nvSpPr>
        <p:spPr>
          <a:xfrm>
            <a:off x="8000643" y="6402348"/>
            <a:ext cx="5676900" cy="8772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3"/>
              </a:lnSpc>
              <a:buNone/>
            </a:pPr>
            <a:r>
              <a:rPr lang="en-US" sz="143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robots and autonomous systems can automate tasks like planting, harvesting, and weeding, reducing labor needs and increasing efficiency.</a:t>
            </a:r>
            <a:endParaRPr lang="en-US" sz="1439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790483-6B0E-EF8D-AB8E-97D46CA9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599" y="2714268"/>
            <a:ext cx="5039082" cy="280094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6031" y="921782"/>
            <a:ext cx="7891939" cy="17652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34"/>
              </a:lnSpc>
              <a:buNone/>
            </a:pPr>
            <a:r>
              <a:rPr lang="en-US" sz="3707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in the Banking and Finance Sector: Fraud Detection and Risk Management</a:t>
            </a:r>
            <a:endParaRPr lang="en-US" sz="3707" dirty="0"/>
          </a:p>
        </p:txBody>
      </p:sp>
      <p:sp>
        <p:nvSpPr>
          <p:cNvPr id="7" name="Shape 2"/>
          <p:cNvSpPr/>
          <p:nvPr/>
        </p:nvSpPr>
        <p:spPr>
          <a:xfrm>
            <a:off x="883206" y="2955250"/>
            <a:ext cx="22265" cy="4352449"/>
          </a:xfrm>
          <a:prstGeom prst="roundRect">
            <a:avLst>
              <a:gd name="adj" fmla="val 723134"/>
            </a:avLst>
          </a:prstGeom>
          <a:solidFill>
            <a:srgbClr val="DBDD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3"/>
          <p:cNvSpPr/>
          <p:nvPr/>
        </p:nvSpPr>
        <p:spPr>
          <a:xfrm>
            <a:off x="1095494" y="3346549"/>
            <a:ext cx="626031" cy="22265"/>
          </a:xfrm>
          <a:prstGeom prst="roundRect">
            <a:avLst>
              <a:gd name="adj" fmla="val 723134"/>
            </a:avLst>
          </a:prstGeom>
          <a:solidFill>
            <a:srgbClr val="DBDD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693063" y="3156466"/>
            <a:ext cx="402431" cy="402431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5"/>
          <p:cNvSpPr/>
          <p:nvPr/>
        </p:nvSpPr>
        <p:spPr>
          <a:xfrm>
            <a:off x="844272" y="3216473"/>
            <a:ext cx="100013" cy="282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4"/>
              </a:lnSpc>
              <a:buNone/>
            </a:pPr>
            <a:r>
              <a:rPr lang="en-US" sz="222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24" dirty="0"/>
          </a:p>
        </p:txBody>
      </p:sp>
      <p:sp>
        <p:nvSpPr>
          <p:cNvPr id="11" name="Text 6"/>
          <p:cNvSpPr/>
          <p:nvPr/>
        </p:nvSpPr>
        <p:spPr>
          <a:xfrm>
            <a:off x="1878092" y="3134082"/>
            <a:ext cx="2353866" cy="294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7"/>
              </a:lnSpc>
              <a:buNone/>
            </a:pPr>
            <a:r>
              <a:rPr lang="en-US" sz="185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Fraud Detection</a:t>
            </a:r>
            <a:endParaRPr lang="en-US" sz="1853" dirty="0"/>
          </a:p>
        </p:txBody>
      </p:sp>
      <p:sp>
        <p:nvSpPr>
          <p:cNvPr id="12" name="Text 7"/>
          <p:cNvSpPr/>
          <p:nvPr/>
        </p:nvSpPr>
        <p:spPr>
          <a:xfrm>
            <a:off x="1878092" y="3535561"/>
            <a:ext cx="6639878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4"/>
              </a:lnSpc>
              <a:buNone/>
            </a:pPr>
            <a:r>
              <a:rPr lang="en-US" sz="140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algorithms analyze transaction patterns and identify suspicious activities, helping prevent fraud and protect customers.</a:t>
            </a:r>
            <a:endParaRPr lang="en-US" sz="1409" dirty="0"/>
          </a:p>
        </p:txBody>
      </p:sp>
      <p:sp>
        <p:nvSpPr>
          <p:cNvPr id="13" name="Shape 8"/>
          <p:cNvSpPr/>
          <p:nvPr/>
        </p:nvSpPr>
        <p:spPr>
          <a:xfrm>
            <a:off x="1095494" y="4856976"/>
            <a:ext cx="626031" cy="22265"/>
          </a:xfrm>
          <a:prstGeom prst="roundRect">
            <a:avLst>
              <a:gd name="adj" fmla="val 723134"/>
            </a:avLst>
          </a:prstGeom>
          <a:solidFill>
            <a:srgbClr val="DBDD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9"/>
          <p:cNvSpPr/>
          <p:nvPr/>
        </p:nvSpPr>
        <p:spPr>
          <a:xfrm>
            <a:off x="693063" y="4666893"/>
            <a:ext cx="402431" cy="402431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815221" y="4726900"/>
            <a:ext cx="158115" cy="282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4"/>
              </a:lnSpc>
              <a:buNone/>
            </a:pPr>
            <a:r>
              <a:rPr lang="en-US" sz="222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24" dirty="0"/>
          </a:p>
        </p:txBody>
      </p:sp>
      <p:sp>
        <p:nvSpPr>
          <p:cNvPr id="16" name="Text 11"/>
          <p:cNvSpPr/>
          <p:nvPr/>
        </p:nvSpPr>
        <p:spPr>
          <a:xfrm>
            <a:off x="1878092" y="4644509"/>
            <a:ext cx="2353866" cy="294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7"/>
              </a:lnSpc>
              <a:buNone/>
            </a:pPr>
            <a:r>
              <a:rPr lang="en-US" sz="185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Risk Assessment</a:t>
            </a:r>
            <a:endParaRPr lang="en-US" sz="1853" dirty="0"/>
          </a:p>
        </p:txBody>
      </p:sp>
      <p:sp>
        <p:nvSpPr>
          <p:cNvPr id="17" name="Text 12"/>
          <p:cNvSpPr/>
          <p:nvPr/>
        </p:nvSpPr>
        <p:spPr>
          <a:xfrm>
            <a:off x="1878092" y="5045988"/>
            <a:ext cx="6639878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4"/>
              </a:lnSpc>
              <a:buNone/>
            </a:pPr>
            <a:r>
              <a:rPr lang="en-US" sz="140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systems can assess the creditworthiness of borrowers, evaluate loan applications, and identify potential risks associated with investments.</a:t>
            </a:r>
            <a:endParaRPr lang="en-US" sz="1409" dirty="0"/>
          </a:p>
        </p:txBody>
      </p:sp>
      <p:sp>
        <p:nvSpPr>
          <p:cNvPr id="18" name="Shape 13"/>
          <p:cNvSpPr/>
          <p:nvPr/>
        </p:nvSpPr>
        <p:spPr>
          <a:xfrm>
            <a:off x="1095494" y="6367403"/>
            <a:ext cx="626031" cy="22265"/>
          </a:xfrm>
          <a:prstGeom prst="roundRect">
            <a:avLst>
              <a:gd name="adj" fmla="val 723134"/>
            </a:avLst>
          </a:prstGeom>
          <a:solidFill>
            <a:srgbClr val="DBDD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693063" y="6177320"/>
            <a:ext cx="402431" cy="402431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5"/>
          <p:cNvSpPr/>
          <p:nvPr/>
        </p:nvSpPr>
        <p:spPr>
          <a:xfrm>
            <a:off x="817959" y="6237327"/>
            <a:ext cx="152519" cy="282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4"/>
              </a:lnSpc>
              <a:buNone/>
            </a:pPr>
            <a:r>
              <a:rPr lang="en-US" sz="222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24" dirty="0"/>
          </a:p>
        </p:txBody>
      </p:sp>
      <p:sp>
        <p:nvSpPr>
          <p:cNvPr id="21" name="Text 16"/>
          <p:cNvSpPr/>
          <p:nvPr/>
        </p:nvSpPr>
        <p:spPr>
          <a:xfrm>
            <a:off x="1878092" y="6154936"/>
            <a:ext cx="3287673" cy="294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7"/>
              </a:lnSpc>
              <a:buNone/>
            </a:pPr>
            <a:r>
              <a:rPr lang="en-US" sz="185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Personalized Financial Services</a:t>
            </a:r>
            <a:endParaRPr lang="en-US" sz="1853" dirty="0"/>
          </a:p>
        </p:txBody>
      </p:sp>
      <p:sp>
        <p:nvSpPr>
          <p:cNvPr id="22" name="Text 17"/>
          <p:cNvSpPr/>
          <p:nvPr/>
        </p:nvSpPr>
        <p:spPr>
          <a:xfrm>
            <a:off x="1878092" y="6556415"/>
            <a:ext cx="6639878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4"/>
              </a:lnSpc>
              <a:buNone/>
            </a:pPr>
            <a:r>
              <a:rPr lang="en-US" sz="140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chatbots and virtual assistants provide personalized financial advice, helping customers manage their finances effectively.</a:t>
            </a:r>
            <a:endParaRPr lang="en-US" sz="1409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931CE6-9327-1253-811C-4BDC6D097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763" y="0"/>
            <a:ext cx="3309642" cy="7777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1216</Words>
  <Application>Microsoft Office PowerPoint</Application>
  <PresentationFormat>Custom</PresentationFormat>
  <Paragraphs>137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Barlow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Krishna Patel</cp:lastModifiedBy>
  <cp:revision>9</cp:revision>
  <dcterms:created xsi:type="dcterms:W3CDTF">2024-07-22T16:59:13Z</dcterms:created>
  <dcterms:modified xsi:type="dcterms:W3CDTF">2024-10-06T07:11:03Z</dcterms:modified>
</cp:coreProperties>
</file>